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65" r:id="rId2"/>
    <p:sldId id="366" r:id="rId3"/>
    <p:sldId id="367" r:id="rId4"/>
    <p:sldId id="399" r:id="rId5"/>
    <p:sldId id="400" r:id="rId6"/>
    <p:sldId id="401" r:id="rId7"/>
    <p:sldId id="402" r:id="rId8"/>
    <p:sldId id="403" r:id="rId9"/>
    <p:sldId id="404" r:id="rId10"/>
    <p:sldId id="405" r:id="rId11"/>
    <p:sldId id="406" r:id="rId12"/>
    <p:sldId id="407" r:id="rId13"/>
    <p:sldId id="408" r:id="rId14"/>
    <p:sldId id="409" r:id="rId15"/>
    <p:sldId id="410" r:id="rId16"/>
    <p:sldId id="411" r:id="rId17"/>
    <p:sldId id="412" r:id="rId18"/>
    <p:sldId id="413" r:id="rId19"/>
    <p:sldId id="414" r:id="rId20"/>
    <p:sldId id="415" r:id="rId21"/>
    <p:sldId id="416" r:id="rId22"/>
    <p:sldId id="417" r:id="rId23"/>
    <p:sldId id="418" r:id="rId24"/>
    <p:sldId id="419" r:id="rId25"/>
    <p:sldId id="368" r:id="rId26"/>
    <p:sldId id="369" r:id="rId27"/>
    <p:sldId id="370" r:id="rId28"/>
    <p:sldId id="371" r:id="rId29"/>
    <p:sldId id="372" r:id="rId30"/>
    <p:sldId id="373" r:id="rId31"/>
    <p:sldId id="374" r:id="rId32"/>
    <p:sldId id="375" r:id="rId33"/>
    <p:sldId id="376" r:id="rId34"/>
    <p:sldId id="377" r:id="rId35"/>
    <p:sldId id="378" r:id="rId36"/>
    <p:sldId id="379" r:id="rId37"/>
    <p:sldId id="380" r:id="rId38"/>
    <p:sldId id="381" r:id="rId39"/>
    <p:sldId id="398" r:id="rId40"/>
  </p:sldIdLst>
  <p:sldSz cx="9144000" cy="6858000" type="screen4x3"/>
  <p:notesSz cx="6858000" cy="9144000"/>
  <p:defaultTextStyle>
    <a:defPPr>
      <a:defRPr lang="en-US"/>
    </a:defPPr>
    <a:lvl1pPr algn="l" rtl="0" fontAlgn="base">
      <a:spcBef>
        <a:spcPct val="0"/>
      </a:spcBef>
      <a:spcAft>
        <a:spcPct val="0"/>
      </a:spcAft>
      <a:defRPr sz="2800" b="1" kern="1200">
        <a:solidFill>
          <a:schemeClr val="bg1"/>
        </a:solidFill>
        <a:latin typeface="Tahoma" pitchFamily="34" charset="0"/>
        <a:ea typeface="+mn-ea"/>
        <a:cs typeface="Arial" charset="0"/>
      </a:defRPr>
    </a:lvl1pPr>
    <a:lvl2pPr marL="457200" algn="l" rtl="0" fontAlgn="base">
      <a:spcBef>
        <a:spcPct val="0"/>
      </a:spcBef>
      <a:spcAft>
        <a:spcPct val="0"/>
      </a:spcAft>
      <a:defRPr sz="2800" b="1" kern="1200">
        <a:solidFill>
          <a:schemeClr val="bg1"/>
        </a:solidFill>
        <a:latin typeface="Tahoma" pitchFamily="34" charset="0"/>
        <a:ea typeface="+mn-ea"/>
        <a:cs typeface="Arial" charset="0"/>
      </a:defRPr>
    </a:lvl2pPr>
    <a:lvl3pPr marL="914400" algn="l" rtl="0" fontAlgn="base">
      <a:spcBef>
        <a:spcPct val="0"/>
      </a:spcBef>
      <a:spcAft>
        <a:spcPct val="0"/>
      </a:spcAft>
      <a:defRPr sz="2800" b="1" kern="1200">
        <a:solidFill>
          <a:schemeClr val="bg1"/>
        </a:solidFill>
        <a:latin typeface="Tahoma" pitchFamily="34" charset="0"/>
        <a:ea typeface="+mn-ea"/>
        <a:cs typeface="Arial" charset="0"/>
      </a:defRPr>
    </a:lvl3pPr>
    <a:lvl4pPr marL="1371600" algn="l" rtl="0" fontAlgn="base">
      <a:spcBef>
        <a:spcPct val="0"/>
      </a:spcBef>
      <a:spcAft>
        <a:spcPct val="0"/>
      </a:spcAft>
      <a:defRPr sz="2800" b="1" kern="1200">
        <a:solidFill>
          <a:schemeClr val="bg1"/>
        </a:solidFill>
        <a:latin typeface="Tahoma" pitchFamily="34" charset="0"/>
        <a:ea typeface="+mn-ea"/>
        <a:cs typeface="Arial" charset="0"/>
      </a:defRPr>
    </a:lvl4pPr>
    <a:lvl5pPr marL="1828800" algn="l" rtl="0" fontAlgn="base">
      <a:spcBef>
        <a:spcPct val="0"/>
      </a:spcBef>
      <a:spcAft>
        <a:spcPct val="0"/>
      </a:spcAft>
      <a:defRPr sz="2800" b="1" kern="1200">
        <a:solidFill>
          <a:schemeClr val="bg1"/>
        </a:solidFill>
        <a:latin typeface="Tahoma" pitchFamily="34" charset="0"/>
        <a:ea typeface="+mn-ea"/>
        <a:cs typeface="Arial" charset="0"/>
      </a:defRPr>
    </a:lvl5pPr>
    <a:lvl6pPr marL="2286000" algn="l" defTabSz="914400" rtl="0" eaLnBrk="1" latinLnBrk="0" hangingPunct="1">
      <a:defRPr sz="2800" b="1" kern="1200">
        <a:solidFill>
          <a:schemeClr val="bg1"/>
        </a:solidFill>
        <a:latin typeface="Tahoma" pitchFamily="34" charset="0"/>
        <a:ea typeface="+mn-ea"/>
        <a:cs typeface="Arial" charset="0"/>
      </a:defRPr>
    </a:lvl6pPr>
    <a:lvl7pPr marL="2743200" algn="l" defTabSz="914400" rtl="0" eaLnBrk="1" latinLnBrk="0" hangingPunct="1">
      <a:defRPr sz="2800" b="1" kern="1200">
        <a:solidFill>
          <a:schemeClr val="bg1"/>
        </a:solidFill>
        <a:latin typeface="Tahoma" pitchFamily="34" charset="0"/>
        <a:ea typeface="+mn-ea"/>
        <a:cs typeface="Arial" charset="0"/>
      </a:defRPr>
    </a:lvl7pPr>
    <a:lvl8pPr marL="3200400" algn="l" defTabSz="914400" rtl="0" eaLnBrk="1" latinLnBrk="0" hangingPunct="1">
      <a:defRPr sz="2800" b="1" kern="1200">
        <a:solidFill>
          <a:schemeClr val="bg1"/>
        </a:solidFill>
        <a:latin typeface="Tahoma" pitchFamily="34" charset="0"/>
        <a:ea typeface="+mn-ea"/>
        <a:cs typeface="Arial" charset="0"/>
      </a:defRPr>
    </a:lvl8pPr>
    <a:lvl9pPr marL="3657600" algn="l" defTabSz="914400" rtl="0" eaLnBrk="1" latinLnBrk="0" hangingPunct="1">
      <a:defRPr sz="2800" b="1" kern="1200">
        <a:solidFill>
          <a:schemeClr val="bg1"/>
        </a:solidFill>
        <a:latin typeface="Tahom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33"/>
    <a:srgbClr val="FFFF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464"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009012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03017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0358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43430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66382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43883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96585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4204017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3036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82878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85210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rtl="0" eaLnBrk="0" fontAlgn="base" hangingPunct="0">
        <a:spcBef>
          <a:spcPct val="0"/>
        </a:spcBef>
        <a:spcAft>
          <a:spcPct val="0"/>
        </a:spcAft>
        <a:defRPr sz="2800" b="1">
          <a:solidFill>
            <a:schemeClr val="bg1"/>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2pPr>
      <a:lvl3pPr algn="l" rtl="0" eaLnBrk="0" fontAlgn="base" hangingPunct="0">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3pPr>
      <a:lvl4pPr algn="l" rtl="0" eaLnBrk="0" fontAlgn="base" hangingPunct="0">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4pPr>
      <a:lvl5pPr algn="l" rtl="0" eaLnBrk="0" fontAlgn="base" hangingPunct="0">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5pPr>
      <a:lvl6pPr marL="457200" algn="l" rtl="0" fontAlgn="base">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6pPr>
      <a:lvl7pPr marL="914400" algn="l" rtl="0" fontAlgn="base">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7pPr>
      <a:lvl8pPr marL="1371600" algn="l" rtl="0" fontAlgn="base">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8pPr>
      <a:lvl9pPr marL="1828800" algn="l" rtl="0" fontAlgn="base">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120032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algn="ctr"/>
            <a:r>
              <a:rPr lang="en-US" sz="3600" dirty="0"/>
              <a:t>THE LIFE OF CHRIST</a:t>
            </a:r>
          </a:p>
          <a:p>
            <a:pPr algn="ctr"/>
            <a:r>
              <a:rPr lang="en-US" sz="3600" dirty="0"/>
              <a:t>PART 28</a:t>
            </a:r>
          </a:p>
        </p:txBody>
      </p:sp>
    </p:spTree>
    <p:extLst>
      <p:ext uri="{BB962C8B-B14F-4D97-AF65-F5344CB8AC3E}">
        <p14:creationId xmlns:p14="http://schemas.microsoft.com/office/powerpoint/2010/main" val="404697864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extLst>
              <a:ext uri="{BEBA8EAE-BF5A-486C-A8C5-ECC9F3942E4B}">
                <a14:imgProps xmlns:a14="http://schemas.microsoft.com/office/drawing/2010/main">
                  <a14:imgLayer r:embed="rId3">
                    <a14:imgEffect>
                      <a14:brightnessContrast bright="-25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483209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eaLnBrk="1" hangingPunct="1"/>
            <a:r>
              <a:rPr lang="en-US" baseline="30000" dirty="0"/>
              <a:t>21</a:t>
            </a:r>
            <a:r>
              <a:rPr lang="en-US" dirty="0"/>
              <a:t> Jesus said to him, "If you want to be perfect, go, sell what you have and give to the poor, and you will have treasure in heaven; and come, follow Me."  </a:t>
            </a:r>
            <a:r>
              <a:rPr lang="en-US" baseline="30000" dirty="0"/>
              <a:t>22</a:t>
            </a:r>
            <a:r>
              <a:rPr lang="en-US" dirty="0"/>
              <a:t> But when the young man heard that saying, he went away sorrowful, for he had great possessions.  </a:t>
            </a:r>
            <a:r>
              <a:rPr lang="en-US" baseline="30000" dirty="0"/>
              <a:t>23</a:t>
            </a:r>
            <a:r>
              <a:rPr lang="en-US" dirty="0"/>
              <a:t> Then Jesus said to His disciples, "Assuredly, I say to you that it is hard for a rich man to enter the kingdom of heaven.  </a:t>
            </a:r>
            <a:r>
              <a:rPr lang="en-US" baseline="30000" dirty="0"/>
              <a:t>24</a:t>
            </a:r>
            <a:r>
              <a:rPr lang="en-US" dirty="0"/>
              <a:t> "And again I say to you, it is easier for a camel to go through the eye of a needle than for a rich man to enter the kingdom of God."  </a:t>
            </a:r>
            <a:endParaRPr lang="en-US" dirty="0"/>
          </a:p>
        </p:txBody>
      </p:sp>
    </p:spTree>
    <p:extLst>
      <p:ext uri="{BB962C8B-B14F-4D97-AF65-F5344CB8AC3E}">
        <p14:creationId xmlns:p14="http://schemas.microsoft.com/office/powerpoint/2010/main" val="113640941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238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eaLnBrk="1" hangingPunct="1"/>
            <a:endParaRPr lang="en-US"/>
          </a:p>
        </p:txBody>
      </p:sp>
      <p:pic>
        <p:nvPicPr>
          <p:cNvPr id="3074" name="Picture 2" descr="http://l1.yimg.com/bt/api/res/1.2/8l0PiowMjEAL1GsMsYwLtg--/YXBwaWQ9eW5ld3M7Y2g9MTM2OTtjcj0xO2N3PTIxOTM7ZHg9MDtkeT0wO2ZpPXVsY3JvcDtoPTM5NDtxPTg1O3c9NjMw/http:/l.yimg.com/os/publish-images/finance/2013-05-01/5e67d6d6-c7e5-4423-a617-d5bc81a8adfb_807073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33" y="32657"/>
            <a:ext cx="9157233" cy="5712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494372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extLst>
              <a:ext uri="{BEBA8EAE-BF5A-486C-A8C5-ECC9F3942E4B}">
                <a14:imgProps xmlns:a14="http://schemas.microsoft.com/office/drawing/2010/main">
                  <a14:imgLayer r:embed="rId3">
                    <a14:imgEffect>
                      <a14:brightnessContrast bright="-25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440120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Daniel 6:4 So the governors and satraps sought to find </a:t>
            </a:r>
            <a:r>
              <a:rPr lang="en-US" i="1" dirty="0"/>
              <a:t>some </a:t>
            </a:r>
            <a:r>
              <a:rPr lang="en-US" dirty="0"/>
              <a:t>charge against Daniel concerning the kingdom; but they could find no charge or fault, because he </a:t>
            </a:r>
            <a:r>
              <a:rPr lang="en-US" i="1" dirty="0"/>
              <a:t>was </a:t>
            </a:r>
            <a:r>
              <a:rPr lang="en-US" dirty="0"/>
              <a:t>faithful; nor was there any error or fault found in him.  </a:t>
            </a:r>
            <a:r>
              <a:rPr lang="en-US" baseline="30000" dirty="0"/>
              <a:t>5</a:t>
            </a:r>
            <a:r>
              <a:rPr lang="en-US" dirty="0"/>
              <a:t> Then these men said, "We shall not find any charge against this Daniel unless we find </a:t>
            </a:r>
            <a:r>
              <a:rPr lang="en-US" i="1" dirty="0"/>
              <a:t>it </a:t>
            </a:r>
            <a:r>
              <a:rPr lang="en-US" dirty="0"/>
              <a:t>against him concerning the law of his God."  </a:t>
            </a:r>
            <a:r>
              <a:rPr lang="en-US" baseline="30000" dirty="0"/>
              <a:t>6</a:t>
            </a:r>
            <a:r>
              <a:rPr lang="en-US" dirty="0"/>
              <a:t> </a:t>
            </a:r>
            <a:r>
              <a:rPr lang="en-US" dirty="0" smtClean="0"/>
              <a:t>So </a:t>
            </a:r>
            <a:r>
              <a:rPr lang="en-US" dirty="0"/>
              <a:t>these governors and satraps thronged before the king, and said thus to him: "King Darius, live forever!  </a:t>
            </a:r>
          </a:p>
        </p:txBody>
      </p:sp>
    </p:spTree>
    <p:extLst>
      <p:ext uri="{BB962C8B-B14F-4D97-AF65-F5344CB8AC3E}">
        <p14:creationId xmlns:p14="http://schemas.microsoft.com/office/powerpoint/2010/main" val="36863500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extLst>
              <a:ext uri="{BEBA8EAE-BF5A-486C-A8C5-ECC9F3942E4B}">
                <a14:imgProps xmlns:a14="http://schemas.microsoft.com/office/drawing/2010/main">
                  <a14:imgLayer r:embed="rId3">
                    <a14:imgEffect>
                      <a14:brightnessContrast bright="-25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26297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baseline="30000" dirty="0"/>
              <a:t>7</a:t>
            </a:r>
            <a:r>
              <a:rPr lang="en-US" dirty="0"/>
              <a:t> "All the governors of the kingdom, the administrators and satraps, the counselors and advisors, have consulted together to establish a royal statute and to make a firm decree, that whoever petitions any god or man for thirty days, except you, O king, shall be cast into the den of lions.  </a:t>
            </a:r>
            <a:r>
              <a:rPr lang="en-US" baseline="30000" dirty="0"/>
              <a:t>8</a:t>
            </a:r>
            <a:r>
              <a:rPr lang="en-US" dirty="0"/>
              <a:t> "Now, O king, establish the decree and sign the writing, so that it cannot be changed, according to the law of the Medes and Persians, which does not alter."  </a:t>
            </a:r>
            <a:r>
              <a:rPr lang="en-US" baseline="30000" dirty="0"/>
              <a:t>9</a:t>
            </a:r>
            <a:r>
              <a:rPr lang="en-US" dirty="0"/>
              <a:t> Therefore King Darius signed the written decree.  </a:t>
            </a:r>
          </a:p>
          <a:p>
            <a:r>
              <a:rPr lang="en-US" dirty="0"/>
              <a:t> </a:t>
            </a:r>
            <a:endParaRPr lang="en-US" dirty="0"/>
          </a:p>
        </p:txBody>
      </p:sp>
    </p:spTree>
    <p:extLst>
      <p:ext uri="{BB962C8B-B14F-4D97-AF65-F5344CB8AC3E}">
        <p14:creationId xmlns:p14="http://schemas.microsoft.com/office/powerpoint/2010/main" val="1020711952"/>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extLst>
              <a:ext uri="{BEBA8EAE-BF5A-486C-A8C5-ECC9F3942E4B}">
                <a14:imgProps xmlns:a14="http://schemas.microsoft.com/office/drawing/2010/main">
                  <a14:imgLayer r:embed="rId3">
                    <a14:imgEffect>
                      <a14:brightnessContrast bright="-25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397031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eaLnBrk="1" hangingPunct="1"/>
            <a:r>
              <a:rPr lang="en-US" dirty="0"/>
              <a:t>Daniel 6:10 Now when Daniel knew that the writing was signed, he went home. And in his upper room, with his windows open toward Jerusalem, he knelt down on his knees three times that day, and prayed and gave thanks before his God, as was his custom since early days.  </a:t>
            </a:r>
            <a:r>
              <a:rPr lang="en-US" baseline="30000" dirty="0"/>
              <a:t>11</a:t>
            </a:r>
            <a:r>
              <a:rPr lang="en-US" dirty="0"/>
              <a:t> Then these men assembled and found Daniel praying and making supplication before his God.  </a:t>
            </a:r>
            <a:endParaRPr lang="en-US" dirty="0"/>
          </a:p>
        </p:txBody>
      </p:sp>
    </p:spTree>
    <p:extLst>
      <p:ext uri="{BB962C8B-B14F-4D97-AF65-F5344CB8AC3E}">
        <p14:creationId xmlns:p14="http://schemas.microsoft.com/office/powerpoint/2010/main" val="1149833448"/>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extLst>
              <a:ext uri="{BEBA8EAE-BF5A-486C-A8C5-ECC9F3942E4B}">
                <a14:imgProps xmlns:a14="http://schemas.microsoft.com/office/drawing/2010/main">
                  <a14:imgLayer r:embed="rId3">
                    <a14:imgEffect>
                      <a14:brightnessContrast bright="-25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26297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eaLnBrk="1" hangingPunct="1"/>
            <a:r>
              <a:rPr lang="en-US" baseline="30000" dirty="0"/>
              <a:t>12</a:t>
            </a:r>
            <a:r>
              <a:rPr lang="en-US" dirty="0"/>
              <a:t> And they went before the king, and spoke concerning the king's decree: "Have you not signed a decree that every man who petitions any god or man within thirty days, except you, O king, shall be cast into the den of lions?" The king answered and said, "The thing </a:t>
            </a:r>
            <a:r>
              <a:rPr lang="en-US" i="1" dirty="0"/>
              <a:t>is </a:t>
            </a:r>
            <a:r>
              <a:rPr lang="en-US" dirty="0"/>
              <a:t>true, according to the law of the Medes and Persians, which does not alter."  </a:t>
            </a:r>
            <a:r>
              <a:rPr lang="en-US" baseline="30000" dirty="0"/>
              <a:t>13</a:t>
            </a:r>
            <a:r>
              <a:rPr lang="en-US" dirty="0"/>
              <a:t> So they answered and said before the king, "That Daniel, who is one of the captives from Judah, does not show due regard for you, O king, or for the decree that you have signed, but makes his petition three times a day."</a:t>
            </a:r>
            <a:endParaRPr lang="en-US" dirty="0"/>
          </a:p>
        </p:txBody>
      </p:sp>
    </p:spTree>
    <p:extLst>
      <p:ext uri="{BB962C8B-B14F-4D97-AF65-F5344CB8AC3E}">
        <p14:creationId xmlns:p14="http://schemas.microsoft.com/office/powerpoint/2010/main" val="3374339800"/>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238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eaLnBrk="1" hangingPunct="1"/>
            <a:endParaRPr lang="en-US"/>
          </a:p>
        </p:txBody>
      </p:sp>
      <p:pic>
        <p:nvPicPr>
          <p:cNvPr id="5122" name="Picture 2" descr="D:\1-Bib Pics-Ot\Daniel &amp; Bab Captvty\Daniel In Lions Den\Dan Seen Praying C-77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7400" y="32657"/>
            <a:ext cx="4679950" cy="537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849470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extLst>
              <a:ext uri="{BEBA8EAE-BF5A-486C-A8C5-ECC9F3942E4B}">
                <a14:imgProps xmlns:a14="http://schemas.microsoft.com/office/drawing/2010/main">
                  <a14:imgLayer r:embed="rId3">
                    <a14:imgEffect>
                      <a14:brightnessContrast bright="-25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440120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1 Timothy 6:6 Now godliness with contentment is great gain.  </a:t>
            </a:r>
            <a:r>
              <a:rPr lang="en-US" baseline="30000" dirty="0"/>
              <a:t>7</a:t>
            </a:r>
            <a:r>
              <a:rPr lang="en-US" dirty="0"/>
              <a:t> For we brought nothing into </a:t>
            </a:r>
            <a:r>
              <a:rPr lang="en-US" i="1" dirty="0"/>
              <a:t>this </a:t>
            </a:r>
            <a:r>
              <a:rPr lang="en-US" dirty="0"/>
              <a:t>world, </a:t>
            </a:r>
            <a:r>
              <a:rPr lang="en-US" i="1" dirty="0"/>
              <a:t>and it is </a:t>
            </a:r>
            <a:r>
              <a:rPr lang="en-US" dirty="0"/>
              <a:t>certain we can carry nothing out.  </a:t>
            </a:r>
            <a:r>
              <a:rPr lang="en-US" baseline="30000" dirty="0"/>
              <a:t>8</a:t>
            </a:r>
            <a:r>
              <a:rPr lang="en-US" dirty="0"/>
              <a:t> And having food and clothing, with these we shall be content.</a:t>
            </a:r>
          </a:p>
          <a:p>
            <a:r>
              <a:rPr lang="en-US" dirty="0"/>
              <a:t> </a:t>
            </a:r>
          </a:p>
          <a:p>
            <a:r>
              <a:rPr lang="en-US" dirty="0"/>
              <a:t>Ecclesiastes 5:15 As he came from his mother's womb, naked shall he return, To go as he came; And he shall take nothing from his labor Which he may carry away in his hand.</a:t>
            </a:r>
          </a:p>
        </p:txBody>
      </p:sp>
    </p:spTree>
    <p:extLst>
      <p:ext uri="{BB962C8B-B14F-4D97-AF65-F5344CB8AC3E}">
        <p14:creationId xmlns:p14="http://schemas.microsoft.com/office/powerpoint/2010/main" val="2564240413"/>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extLst>
              <a:ext uri="{BEBA8EAE-BF5A-486C-A8C5-ECC9F3942E4B}">
                <a14:imgProps xmlns:a14="http://schemas.microsoft.com/office/drawing/2010/main">
                  <a14:imgLayer r:embed="rId3">
                    <a14:imgEffect>
                      <a14:brightnessContrast bright="-25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353943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1 Timothy 6:17 Command those who are rich in this present age not to be haughty, nor to trust in uncertain riches but in the living God, who gives us richly all things to enjoy.  </a:t>
            </a:r>
            <a:r>
              <a:rPr lang="en-US" baseline="30000" dirty="0"/>
              <a:t>18</a:t>
            </a:r>
            <a:r>
              <a:rPr lang="en-US" dirty="0"/>
              <a:t> </a:t>
            </a:r>
            <a:r>
              <a:rPr lang="en-US" i="1" dirty="0"/>
              <a:t>Let them </a:t>
            </a:r>
            <a:r>
              <a:rPr lang="en-US" dirty="0"/>
              <a:t>do good, that they be rich in good works, ready to give, willing to share,  </a:t>
            </a:r>
            <a:r>
              <a:rPr lang="en-US" baseline="30000" dirty="0"/>
              <a:t>19</a:t>
            </a:r>
            <a:r>
              <a:rPr lang="en-US" dirty="0"/>
              <a:t> storing up for themselves a good foundation for the time to come, that they may lay hold on eternal life.</a:t>
            </a:r>
          </a:p>
        </p:txBody>
      </p:sp>
    </p:spTree>
    <p:extLst>
      <p:ext uri="{BB962C8B-B14F-4D97-AF65-F5344CB8AC3E}">
        <p14:creationId xmlns:p14="http://schemas.microsoft.com/office/powerpoint/2010/main" val="151663331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extLst>
              <a:ext uri="{BEBA8EAE-BF5A-486C-A8C5-ECC9F3942E4B}">
                <a14:imgProps xmlns:a14="http://schemas.microsoft.com/office/drawing/2010/main">
                  <a14:imgLayer r:embed="rId3">
                    <a14:imgEffect>
                      <a14:brightnessContrast bright="-25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224676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Proverbs 23:4 Do not overwork to be rich; Because of your own understanding, cease!  </a:t>
            </a:r>
            <a:r>
              <a:rPr lang="en-US" baseline="30000" dirty="0"/>
              <a:t>5</a:t>
            </a:r>
            <a:r>
              <a:rPr lang="en-US" dirty="0"/>
              <a:t> Will you set your eyes on that which is not? For </a:t>
            </a:r>
            <a:r>
              <a:rPr lang="en-US" i="1" dirty="0"/>
              <a:t>riches </a:t>
            </a:r>
            <a:r>
              <a:rPr lang="en-US" dirty="0"/>
              <a:t>certainly make themselves wings; They fly away like an eagle </a:t>
            </a:r>
            <a:r>
              <a:rPr lang="en-US" i="1" dirty="0"/>
              <a:t>toward </a:t>
            </a:r>
            <a:r>
              <a:rPr lang="en-US" dirty="0"/>
              <a:t>heaven.</a:t>
            </a:r>
          </a:p>
        </p:txBody>
      </p:sp>
    </p:spTree>
    <p:extLst>
      <p:ext uri="{BB962C8B-B14F-4D97-AF65-F5344CB8AC3E}">
        <p14:creationId xmlns:p14="http://schemas.microsoft.com/office/powerpoint/2010/main" val="92998635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extLst>
              <a:ext uri="{BEBA8EAE-BF5A-486C-A8C5-ECC9F3942E4B}">
                <a14:imgProps xmlns:a14="http://schemas.microsoft.com/office/drawing/2010/main">
                  <a14:imgLayer r:embed="rId3">
                    <a14:imgEffect>
                      <a14:brightnessContrast bright="-25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609397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sz="2600" dirty="0"/>
              <a:t>Matthew 6:19 " Do not lay up for yourselves treasures on earth, where moth and rust destroy and where thieves break in and steal;  </a:t>
            </a:r>
            <a:r>
              <a:rPr lang="en-US" sz="2600" baseline="30000" dirty="0"/>
              <a:t>20</a:t>
            </a:r>
            <a:r>
              <a:rPr lang="en-US" sz="2600" dirty="0"/>
              <a:t> "but lay up for yourselves treasures in heaven, where neither moth nor rust destroys and where thieves do not break in and steal.  </a:t>
            </a:r>
            <a:r>
              <a:rPr lang="en-US" sz="2600" baseline="30000" dirty="0"/>
              <a:t>21</a:t>
            </a:r>
            <a:r>
              <a:rPr lang="en-US" sz="2600" dirty="0"/>
              <a:t> "For where your treasure is, there your heart will be also.  </a:t>
            </a:r>
            <a:r>
              <a:rPr lang="en-US" sz="2600" baseline="30000" dirty="0"/>
              <a:t>22</a:t>
            </a:r>
            <a:r>
              <a:rPr lang="en-US" sz="2600" dirty="0"/>
              <a:t> " The lamp of the body is the eye. If therefore your eye is good, your whole body will be full of light.  </a:t>
            </a:r>
            <a:r>
              <a:rPr lang="en-US" sz="2600" baseline="30000" dirty="0"/>
              <a:t>23</a:t>
            </a:r>
            <a:r>
              <a:rPr lang="en-US" sz="2600" dirty="0"/>
              <a:t> "But if your eye is bad, your whole body will be full of darkness. If therefore the light that is in you is darkness, how great </a:t>
            </a:r>
            <a:r>
              <a:rPr lang="en-US" sz="2600" i="1" dirty="0"/>
              <a:t>is </a:t>
            </a:r>
            <a:r>
              <a:rPr lang="en-US" sz="2600" dirty="0"/>
              <a:t>that darkness!  </a:t>
            </a:r>
            <a:r>
              <a:rPr lang="en-US" sz="2600" baseline="30000" dirty="0"/>
              <a:t>24</a:t>
            </a:r>
            <a:r>
              <a:rPr lang="en-US" sz="2600" dirty="0"/>
              <a:t> " No one can serve two masters; for either he will hate the one and love the other, or else he will be loyal to the one and despise the other. You cannot serve God and mammon.</a:t>
            </a:r>
          </a:p>
        </p:txBody>
      </p:sp>
    </p:spTree>
    <p:extLst>
      <p:ext uri="{BB962C8B-B14F-4D97-AF65-F5344CB8AC3E}">
        <p14:creationId xmlns:p14="http://schemas.microsoft.com/office/powerpoint/2010/main" val="81238594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extLst>
              <a:ext uri="{BEBA8EAE-BF5A-486C-A8C5-ECC9F3942E4B}">
                <a14:imgProps xmlns:a14="http://schemas.microsoft.com/office/drawing/2010/main">
                  <a14:imgLayer r:embed="rId3">
                    <a14:imgEffect>
                      <a14:brightnessContrast bright="-25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310854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Proverbs 30:7 Two </a:t>
            </a:r>
            <a:r>
              <a:rPr lang="en-US" i="1" dirty="0"/>
              <a:t>things </a:t>
            </a:r>
            <a:r>
              <a:rPr lang="en-US" dirty="0"/>
              <a:t>I request of You (Deprive me not before I die):  </a:t>
            </a:r>
            <a:r>
              <a:rPr lang="en-US" baseline="30000" dirty="0"/>
              <a:t>8</a:t>
            </a:r>
            <a:r>
              <a:rPr lang="en-US" dirty="0"/>
              <a:t> Remove falsehood and lies far from me; Give me neither poverty nor riches -- Feed me with the food allotted to me;  </a:t>
            </a:r>
            <a:r>
              <a:rPr lang="en-US" baseline="30000" dirty="0"/>
              <a:t>9</a:t>
            </a:r>
            <a:r>
              <a:rPr lang="en-US" dirty="0"/>
              <a:t> Lest I be full and deny </a:t>
            </a:r>
            <a:r>
              <a:rPr lang="en-US" i="1" dirty="0"/>
              <a:t>You, </a:t>
            </a:r>
            <a:r>
              <a:rPr lang="en-US" dirty="0"/>
              <a:t>And say, "Who </a:t>
            </a:r>
            <a:r>
              <a:rPr lang="en-US" i="1" dirty="0"/>
              <a:t>is </a:t>
            </a:r>
            <a:r>
              <a:rPr lang="en-US" dirty="0"/>
              <a:t>the LORD?" Or lest I be poor and steal, And profane the name of my God.</a:t>
            </a:r>
          </a:p>
        </p:txBody>
      </p:sp>
    </p:spTree>
    <p:extLst>
      <p:ext uri="{BB962C8B-B14F-4D97-AF65-F5344CB8AC3E}">
        <p14:creationId xmlns:p14="http://schemas.microsoft.com/office/powerpoint/2010/main" val="3302848272"/>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extLst>
              <a:ext uri="{BEBA8EAE-BF5A-486C-A8C5-ECC9F3942E4B}">
                <a14:imgProps xmlns:a14="http://schemas.microsoft.com/office/drawing/2010/main">
                  <a14:imgLayer r:embed="rId3">
                    <a14:imgEffect>
                      <a14:brightnessContrast bright="-25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353943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Philippians 4:11 Not that I speak in regard to need, for I have learned in whatever state I am, to be content:  </a:t>
            </a:r>
            <a:r>
              <a:rPr lang="en-US" baseline="30000" dirty="0"/>
              <a:t>12</a:t>
            </a:r>
            <a:r>
              <a:rPr lang="en-US" dirty="0"/>
              <a:t> I know how to be abased, and I know how to abound. Everywhere and in all things I have learned both to be full and to be hungry, both to abound and to suffer need.  </a:t>
            </a:r>
            <a:r>
              <a:rPr lang="en-US" baseline="30000" dirty="0"/>
              <a:t>13</a:t>
            </a:r>
            <a:r>
              <a:rPr lang="en-US" dirty="0"/>
              <a:t> I can do all things through Christ who strengthens me.</a:t>
            </a:r>
          </a:p>
        </p:txBody>
      </p:sp>
    </p:spTree>
    <p:extLst>
      <p:ext uri="{BB962C8B-B14F-4D97-AF65-F5344CB8AC3E}">
        <p14:creationId xmlns:p14="http://schemas.microsoft.com/office/powerpoint/2010/main" val="1287008325"/>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a:extLst>
              <a:ext uri="{BEBA8EAE-BF5A-486C-A8C5-ECC9F3942E4B}">
                <a14:imgProps xmlns:a14="http://schemas.microsoft.com/office/drawing/2010/main">
                  <a14:imgLayer r:embed="rId3">
                    <a14:imgEffect>
                      <a14:brightnessContrast bright="-25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310854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Ecclesiastes 7:1 A good name </a:t>
            </a:r>
            <a:r>
              <a:rPr lang="en-US" i="1" dirty="0"/>
              <a:t>is </a:t>
            </a:r>
            <a:r>
              <a:rPr lang="en-US" dirty="0"/>
              <a:t>better than precious ointment,</a:t>
            </a:r>
          </a:p>
          <a:p>
            <a:r>
              <a:rPr lang="en-US" dirty="0"/>
              <a:t> </a:t>
            </a:r>
          </a:p>
          <a:p>
            <a:r>
              <a:rPr lang="en-US" dirty="0"/>
              <a:t>Proverbs 22:1 A </a:t>
            </a:r>
            <a:r>
              <a:rPr lang="en-US" i="1" dirty="0"/>
              <a:t>good </a:t>
            </a:r>
            <a:r>
              <a:rPr lang="en-US" dirty="0"/>
              <a:t>name is to be chosen rather than great riches, Loving favor rather than silver and gold.  </a:t>
            </a:r>
            <a:r>
              <a:rPr lang="en-US" baseline="30000" dirty="0"/>
              <a:t>2</a:t>
            </a:r>
            <a:r>
              <a:rPr lang="en-US" dirty="0"/>
              <a:t> The rich and the poor have this in common, The LORD </a:t>
            </a:r>
            <a:r>
              <a:rPr lang="en-US" i="1" dirty="0"/>
              <a:t>is </a:t>
            </a:r>
            <a:r>
              <a:rPr lang="en-US" dirty="0"/>
              <a:t>the maker of them all.</a:t>
            </a:r>
          </a:p>
        </p:txBody>
      </p:sp>
    </p:spTree>
    <p:extLst>
      <p:ext uri="{BB962C8B-B14F-4D97-AF65-F5344CB8AC3E}">
        <p14:creationId xmlns:p14="http://schemas.microsoft.com/office/powerpoint/2010/main" val="3562120498"/>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a:extLst>
              <a:ext uri="{BEBA8EAE-BF5A-486C-A8C5-ECC9F3942E4B}">
                <a14:imgProps xmlns:a14="http://schemas.microsoft.com/office/drawing/2010/main">
                  <a14:imgLayer r:embed="rId3">
                    <a14:imgEffect>
                      <a14:brightnessContrast bright="-25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310854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1 Peter 3:15 But sanctify the Lord God in your hearts, and always </a:t>
            </a:r>
            <a:r>
              <a:rPr lang="en-US" i="1" dirty="0"/>
              <a:t>be </a:t>
            </a:r>
            <a:r>
              <a:rPr lang="en-US" dirty="0"/>
              <a:t>ready to </a:t>
            </a:r>
            <a:r>
              <a:rPr lang="en-US" i="1" dirty="0"/>
              <a:t>give </a:t>
            </a:r>
            <a:r>
              <a:rPr lang="en-US" dirty="0"/>
              <a:t>a defense to everyone who asks you a reason for the hope that is in you, with meekness and fear;  </a:t>
            </a:r>
            <a:r>
              <a:rPr lang="en-US" baseline="30000" dirty="0"/>
              <a:t>16</a:t>
            </a:r>
            <a:r>
              <a:rPr lang="en-US" dirty="0"/>
              <a:t> having a good conscience, that when they defame you as evildoers, those who revile your good conduct in Christ may be ashamed.</a:t>
            </a:r>
          </a:p>
        </p:txBody>
      </p:sp>
    </p:spTree>
    <p:extLst>
      <p:ext uri="{BB962C8B-B14F-4D97-AF65-F5344CB8AC3E}">
        <p14:creationId xmlns:p14="http://schemas.microsoft.com/office/powerpoint/2010/main" val="2613764303"/>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a:extLst>
              <a:ext uri="{BEBA8EAE-BF5A-486C-A8C5-ECC9F3942E4B}">
                <a14:imgProps xmlns:a14="http://schemas.microsoft.com/office/drawing/2010/main">
                  <a14:imgLayer r:embed="rId3">
                    <a14:imgEffect>
                      <a14:brightnessContrast bright="-25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138499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Proverbs 19:4 Wealth makes many friends, But the poor is separated from his friend.</a:t>
            </a:r>
          </a:p>
          <a:p>
            <a:r>
              <a:rPr lang="en-US" dirty="0"/>
              <a:t> </a:t>
            </a:r>
          </a:p>
        </p:txBody>
      </p:sp>
    </p:spTree>
    <p:extLst>
      <p:ext uri="{BB962C8B-B14F-4D97-AF65-F5344CB8AC3E}">
        <p14:creationId xmlns:p14="http://schemas.microsoft.com/office/powerpoint/2010/main" val="724285222"/>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a:extLst>
              <a:ext uri="{BEBA8EAE-BF5A-486C-A8C5-ECC9F3942E4B}">
                <a14:imgProps xmlns:a14="http://schemas.microsoft.com/office/drawing/2010/main">
                  <a14:imgLayer r:embed="rId3">
                    <a14:imgEffect>
                      <a14:brightnessContrast bright="-25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95410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Proverbs 17:17 A friend loves at all times</a:t>
            </a:r>
          </a:p>
          <a:p>
            <a:r>
              <a:rPr lang="en-US" dirty="0"/>
              <a:t> </a:t>
            </a:r>
          </a:p>
        </p:txBody>
      </p:sp>
    </p:spTree>
    <p:extLst>
      <p:ext uri="{BB962C8B-B14F-4D97-AF65-F5344CB8AC3E}">
        <p14:creationId xmlns:p14="http://schemas.microsoft.com/office/powerpoint/2010/main" val="2815803443"/>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a:extLst>
              <a:ext uri="{BEBA8EAE-BF5A-486C-A8C5-ECC9F3942E4B}">
                <a14:imgProps xmlns:a14="http://schemas.microsoft.com/office/drawing/2010/main">
                  <a14:imgLayer r:embed="rId3">
                    <a14:imgEffect>
                      <a14:brightnessContrast bright="-25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6555641"/>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1 Samuel 19:1 Now Saul spoke to Jonathan his son and to all his servants, that they should kill David; but Jonathan, Saul's son, delighted greatly in David.  </a:t>
            </a:r>
            <a:r>
              <a:rPr lang="en-US" baseline="30000" dirty="0"/>
              <a:t>2</a:t>
            </a:r>
            <a:r>
              <a:rPr lang="en-US" dirty="0"/>
              <a:t> So Jonathan told David, saying, "My father Saul seeks to kill you. Therefore please be on your guard until morning, and stay in a secret </a:t>
            </a:r>
            <a:r>
              <a:rPr lang="en-US" i="1" dirty="0"/>
              <a:t>place </a:t>
            </a:r>
            <a:r>
              <a:rPr lang="en-US" dirty="0"/>
              <a:t>and hide.  </a:t>
            </a:r>
            <a:r>
              <a:rPr lang="en-US" baseline="30000" dirty="0"/>
              <a:t>3</a:t>
            </a:r>
            <a:r>
              <a:rPr lang="en-US" dirty="0"/>
              <a:t> "And I will go out and stand beside my father in the field where you </a:t>
            </a:r>
            <a:r>
              <a:rPr lang="en-US" i="1" dirty="0"/>
              <a:t>are, </a:t>
            </a:r>
            <a:r>
              <a:rPr lang="en-US" dirty="0"/>
              <a:t>and I will speak with my father about you. Then what I observe, I will tell you."  </a:t>
            </a:r>
            <a:r>
              <a:rPr lang="en-US" baseline="30000" dirty="0"/>
              <a:t>4</a:t>
            </a:r>
            <a:r>
              <a:rPr lang="en-US" dirty="0"/>
              <a:t> Thus Jonathan spoke well of David to Saul his father, and said to him, "Let not the king sin against his servant, against David, because he has not sinned against you, and because his works </a:t>
            </a:r>
            <a:r>
              <a:rPr lang="en-US" i="1" dirty="0"/>
              <a:t>have been </a:t>
            </a:r>
            <a:r>
              <a:rPr lang="en-US" dirty="0"/>
              <a:t>very good toward you.  </a:t>
            </a:r>
          </a:p>
        </p:txBody>
      </p:sp>
    </p:spTree>
    <p:extLst>
      <p:ext uri="{BB962C8B-B14F-4D97-AF65-F5344CB8AC3E}">
        <p14:creationId xmlns:p14="http://schemas.microsoft.com/office/powerpoint/2010/main" val="1925192468"/>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2">
            <a:extLst>
              <a:ext uri="{BEBA8EAE-BF5A-486C-A8C5-ECC9F3942E4B}">
                <a14:imgProps xmlns:a14="http://schemas.microsoft.com/office/drawing/2010/main">
                  <a14:imgLayer r:embed="rId3">
                    <a14:imgEffect>
                      <a14:brightnessContrast bright="-25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310854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baseline="30000" dirty="0"/>
              <a:t>5</a:t>
            </a:r>
            <a:r>
              <a:rPr lang="en-US" dirty="0"/>
              <a:t> "For he took his life in his hands and killed the Philistine, and the LORD brought about a great deliverance for all Israel. You saw </a:t>
            </a:r>
            <a:r>
              <a:rPr lang="en-US" i="1" dirty="0"/>
              <a:t>it </a:t>
            </a:r>
            <a:r>
              <a:rPr lang="en-US" dirty="0"/>
              <a:t>and rejoiced. Why then will you sin against innocent blood, to kill David without a cause?"  </a:t>
            </a:r>
            <a:r>
              <a:rPr lang="en-US" baseline="30000" dirty="0"/>
              <a:t>6</a:t>
            </a:r>
            <a:r>
              <a:rPr lang="en-US" dirty="0"/>
              <a:t> So Saul heeded the voice of Jonathan, and Saul swore, "</a:t>
            </a:r>
            <a:r>
              <a:rPr lang="en-US" i="1" dirty="0"/>
              <a:t>As </a:t>
            </a:r>
            <a:r>
              <a:rPr lang="en-US" dirty="0"/>
              <a:t>the LORD lives, he shall not be killed."</a:t>
            </a:r>
            <a:endParaRPr lang="en-US" dirty="0"/>
          </a:p>
        </p:txBody>
      </p:sp>
    </p:spTree>
    <p:extLst>
      <p:ext uri="{BB962C8B-B14F-4D97-AF65-F5344CB8AC3E}">
        <p14:creationId xmlns:p14="http://schemas.microsoft.com/office/powerpoint/2010/main" val="122405118"/>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238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eaLnBrk="1" hangingPunct="1"/>
            <a:endParaRPr lang="en-US"/>
          </a:p>
        </p:txBody>
      </p:sp>
      <p:pic>
        <p:nvPicPr>
          <p:cNvPr id="6146" name="Picture 2" descr="D:\1-Bib Pics-Ot\David\David &amp; Jonathan\David &amp; Jonathan together BLP #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7400" y="0"/>
            <a:ext cx="4600575" cy="617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0605308"/>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2">
            <a:extLst>
              <a:ext uri="{BEBA8EAE-BF5A-486C-A8C5-ECC9F3942E4B}">
                <a14:imgProps xmlns:a14="http://schemas.microsoft.com/office/drawing/2010/main">
                  <a14:imgLayer r:embed="rId3">
                    <a14:imgEffect>
                      <a14:brightnessContrast bright="-25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138499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Proverbs 18:24 A man </a:t>
            </a:r>
            <a:r>
              <a:rPr lang="en-US" i="1" dirty="0"/>
              <a:t>who has </a:t>
            </a:r>
            <a:r>
              <a:rPr lang="en-US" dirty="0"/>
              <a:t>friends must himself be friendly, But there is a friend </a:t>
            </a:r>
            <a:r>
              <a:rPr lang="en-US" i="1" dirty="0"/>
              <a:t>who </a:t>
            </a:r>
            <a:r>
              <a:rPr lang="en-US" dirty="0"/>
              <a:t>sticks closer than a brother.</a:t>
            </a:r>
          </a:p>
        </p:txBody>
      </p:sp>
    </p:spTree>
    <p:extLst>
      <p:ext uri="{BB962C8B-B14F-4D97-AF65-F5344CB8AC3E}">
        <p14:creationId xmlns:p14="http://schemas.microsoft.com/office/powerpoint/2010/main" val="373794874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extLst>
              <a:ext uri="{BEBA8EAE-BF5A-486C-A8C5-ECC9F3942E4B}">
                <a14:imgProps xmlns:a14="http://schemas.microsoft.com/office/drawing/2010/main">
                  <a14:imgLayer r:embed="rId3">
                    <a14:imgEffect>
                      <a14:brightnessContrast bright="-25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238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eaLnBrk="1" hangingPunct="1"/>
            <a:endParaRPr lang="en-US"/>
          </a:p>
        </p:txBody>
      </p:sp>
      <p:pic>
        <p:nvPicPr>
          <p:cNvPr id="1026" name="Picture 2" descr="http://www.eyecarecenters.org/uploaded/2985/e584104e-3ef8-4f8d-947e-f4930270faf5Blue-eye-eyes-8326071-800-6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118037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2">
            <a:extLst>
              <a:ext uri="{BEBA8EAE-BF5A-486C-A8C5-ECC9F3942E4B}">
                <a14:imgProps xmlns:a14="http://schemas.microsoft.com/office/drawing/2010/main">
                  <a14:imgLayer r:embed="rId3">
                    <a14:imgEffect>
                      <a14:brightnessContrast bright="-25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26297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Luke 15:11 Then He said: "A certain man had two sons.  </a:t>
            </a:r>
            <a:r>
              <a:rPr lang="en-US" baseline="30000" dirty="0"/>
              <a:t>12</a:t>
            </a:r>
            <a:r>
              <a:rPr lang="en-US" dirty="0"/>
              <a:t> "And the younger of them said to </a:t>
            </a:r>
            <a:r>
              <a:rPr lang="en-US" i="1" dirty="0"/>
              <a:t>his </a:t>
            </a:r>
            <a:r>
              <a:rPr lang="en-US" dirty="0"/>
              <a:t>father, 'Father, give me the portion of goods that falls </a:t>
            </a:r>
            <a:r>
              <a:rPr lang="en-US" i="1" dirty="0"/>
              <a:t>to me.' </a:t>
            </a:r>
            <a:r>
              <a:rPr lang="en-US" dirty="0"/>
              <a:t>So he divided to them </a:t>
            </a:r>
            <a:r>
              <a:rPr lang="en-US" i="1" dirty="0"/>
              <a:t>his </a:t>
            </a:r>
            <a:r>
              <a:rPr lang="en-US" dirty="0"/>
              <a:t>livelihood.  </a:t>
            </a:r>
            <a:r>
              <a:rPr lang="en-US" baseline="30000" dirty="0"/>
              <a:t>13</a:t>
            </a:r>
            <a:r>
              <a:rPr lang="en-US" dirty="0"/>
              <a:t> "And not many days after, the younger son gathered all together, journeyed to a far country, and there wasted his possessions with prodigal living.  </a:t>
            </a:r>
            <a:r>
              <a:rPr lang="en-US" baseline="30000" dirty="0"/>
              <a:t>14</a:t>
            </a:r>
            <a:r>
              <a:rPr lang="en-US" dirty="0"/>
              <a:t> "But when he had spent all, there arose a severe famine in that land, and he began to be in want.  </a:t>
            </a:r>
            <a:r>
              <a:rPr lang="en-US" baseline="30000" dirty="0"/>
              <a:t>15</a:t>
            </a:r>
            <a:r>
              <a:rPr lang="en-US" dirty="0"/>
              <a:t> "Then he went and joined himself to a citizen of that country, and he sent him into his fields to feed swine.  </a:t>
            </a:r>
          </a:p>
        </p:txBody>
      </p:sp>
    </p:spTree>
    <p:extLst>
      <p:ext uri="{BB962C8B-B14F-4D97-AF65-F5344CB8AC3E}">
        <p14:creationId xmlns:p14="http://schemas.microsoft.com/office/powerpoint/2010/main" val="2012996678"/>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2">
            <a:extLst>
              <a:ext uri="{BEBA8EAE-BF5A-486C-A8C5-ECC9F3942E4B}">
                <a14:imgProps xmlns:a14="http://schemas.microsoft.com/office/drawing/2010/main">
                  <a14:imgLayer r:embed="rId3">
                    <a14:imgEffect>
                      <a14:brightnessContrast bright="-25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440120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baseline="30000" dirty="0"/>
              <a:t>16</a:t>
            </a:r>
            <a:r>
              <a:rPr lang="en-US" dirty="0"/>
              <a:t> "And he would gladly have filled his stomach with the pods that the swine ate, and no one gave him </a:t>
            </a:r>
            <a:r>
              <a:rPr lang="en-US" i="1" dirty="0"/>
              <a:t>anything.</a:t>
            </a:r>
            <a:r>
              <a:rPr lang="en-US" dirty="0"/>
              <a:t>  </a:t>
            </a:r>
            <a:r>
              <a:rPr lang="en-US" baseline="30000" dirty="0"/>
              <a:t>17</a:t>
            </a:r>
            <a:r>
              <a:rPr lang="en-US" dirty="0"/>
              <a:t> "But when he came to himself, he said, 'How many of my father's hired servants have bread enough and to spare, and I perish with hunger!  </a:t>
            </a:r>
            <a:r>
              <a:rPr lang="en-US" baseline="30000" dirty="0"/>
              <a:t>18</a:t>
            </a:r>
            <a:r>
              <a:rPr lang="en-US" dirty="0"/>
              <a:t> 'I will arise and go to my father, and will say to him, "Father, I have sinned against heaven and before you,  </a:t>
            </a:r>
            <a:r>
              <a:rPr lang="en-US" baseline="30000" dirty="0"/>
              <a:t>19</a:t>
            </a:r>
            <a:r>
              <a:rPr lang="en-US" dirty="0"/>
              <a:t> "and I am no longer worthy to be called your son. Make me like one of your hired servants." '</a:t>
            </a:r>
            <a:endParaRPr lang="en-US" dirty="0"/>
          </a:p>
        </p:txBody>
      </p:sp>
    </p:spTree>
    <p:extLst>
      <p:ext uri="{BB962C8B-B14F-4D97-AF65-F5344CB8AC3E}">
        <p14:creationId xmlns:p14="http://schemas.microsoft.com/office/powerpoint/2010/main" val="337353593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238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eaLnBrk="1" hangingPunct="1"/>
            <a:endParaRPr lang="en-US"/>
          </a:p>
        </p:txBody>
      </p:sp>
      <p:pic>
        <p:nvPicPr>
          <p:cNvPr id="7170" name="Picture 2" descr="D:\2-Bible Pics-Nt\Parables &amp; Illustrations\Prdgl Son\Hogpen\Prdgl w Swine 1080-5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2825" y="0"/>
            <a:ext cx="4578350" cy="64784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983492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2">
            <a:extLst>
              <a:ext uri="{BEBA8EAE-BF5A-486C-A8C5-ECC9F3942E4B}">
                <a14:imgProps xmlns:a14="http://schemas.microsoft.com/office/drawing/2010/main">
                  <a14:imgLayer r:embed="rId3">
                    <a14:imgEffect>
                      <a14:brightnessContrast bright="-25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310854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Ecclesiastes 5:10 He who loves silver will not be satisfied with silver; Nor he who loves abundance, with increase. This also </a:t>
            </a:r>
            <a:r>
              <a:rPr lang="en-US" i="1" dirty="0"/>
              <a:t>is </a:t>
            </a:r>
            <a:r>
              <a:rPr lang="en-US" dirty="0"/>
              <a:t>vanity.  </a:t>
            </a:r>
            <a:r>
              <a:rPr lang="en-US" baseline="30000" dirty="0"/>
              <a:t>11</a:t>
            </a:r>
            <a:r>
              <a:rPr lang="en-US" dirty="0"/>
              <a:t> When goods increase, They increase who eat them; So what profit have the owners Except to see </a:t>
            </a:r>
            <a:r>
              <a:rPr lang="en-US" i="1" dirty="0"/>
              <a:t>them </a:t>
            </a:r>
            <a:r>
              <a:rPr lang="en-US" dirty="0"/>
              <a:t>with their eyes?</a:t>
            </a:r>
          </a:p>
          <a:p>
            <a:r>
              <a:rPr lang="en-US" dirty="0"/>
              <a:t> </a:t>
            </a:r>
          </a:p>
        </p:txBody>
      </p:sp>
    </p:spTree>
    <p:extLst>
      <p:ext uri="{BB962C8B-B14F-4D97-AF65-F5344CB8AC3E}">
        <p14:creationId xmlns:p14="http://schemas.microsoft.com/office/powerpoint/2010/main" val="4034305582"/>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2">
            <a:extLst>
              <a:ext uri="{BEBA8EAE-BF5A-486C-A8C5-ECC9F3942E4B}">
                <a14:imgProps xmlns:a14="http://schemas.microsoft.com/office/drawing/2010/main">
                  <a14:imgLayer r:embed="rId3">
                    <a14:imgEffect>
                      <a14:brightnessContrast bright="-25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224676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Ecclesiastes 12:13 Let us hear the conclusion of the whole matter: Fear God and keep His commandments, For this is man's all.  </a:t>
            </a:r>
            <a:r>
              <a:rPr lang="en-US" baseline="30000" dirty="0"/>
              <a:t>14</a:t>
            </a:r>
            <a:r>
              <a:rPr lang="en-US" dirty="0"/>
              <a:t> For God will bring every work into judgment, Including every secret thing, Whether good or evil.</a:t>
            </a:r>
          </a:p>
        </p:txBody>
      </p:sp>
    </p:spTree>
    <p:extLst>
      <p:ext uri="{BB962C8B-B14F-4D97-AF65-F5344CB8AC3E}">
        <p14:creationId xmlns:p14="http://schemas.microsoft.com/office/powerpoint/2010/main" val="3712608371"/>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2">
            <a:extLst>
              <a:ext uri="{BEBA8EAE-BF5A-486C-A8C5-ECC9F3942E4B}">
                <a14:imgProps xmlns:a14="http://schemas.microsoft.com/office/drawing/2010/main">
                  <a14:imgLayer r:embed="rId3">
                    <a14:imgEffect>
                      <a14:brightnessContrast bright="-25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181588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Psalm 146:5 Happy </a:t>
            </a:r>
            <a:r>
              <a:rPr lang="en-US" i="1" dirty="0"/>
              <a:t>is he </a:t>
            </a:r>
            <a:r>
              <a:rPr lang="en-US" dirty="0"/>
              <a:t>who </a:t>
            </a:r>
            <a:r>
              <a:rPr lang="en-US" i="1" dirty="0"/>
              <a:t>has </a:t>
            </a:r>
            <a:r>
              <a:rPr lang="en-US" dirty="0"/>
              <a:t>the God of Jacob for his help, Whose hope </a:t>
            </a:r>
            <a:r>
              <a:rPr lang="en-US" i="1" dirty="0"/>
              <a:t>is </a:t>
            </a:r>
            <a:r>
              <a:rPr lang="en-US" dirty="0"/>
              <a:t>in the LORD his God,</a:t>
            </a:r>
          </a:p>
          <a:p>
            <a:r>
              <a:rPr lang="en-US" dirty="0"/>
              <a:t> </a:t>
            </a:r>
          </a:p>
        </p:txBody>
      </p:sp>
    </p:spTree>
    <p:extLst>
      <p:ext uri="{BB962C8B-B14F-4D97-AF65-F5344CB8AC3E}">
        <p14:creationId xmlns:p14="http://schemas.microsoft.com/office/powerpoint/2010/main" val="3495324308"/>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2">
            <a:extLst>
              <a:ext uri="{BEBA8EAE-BF5A-486C-A8C5-ECC9F3942E4B}">
                <a14:imgProps xmlns:a14="http://schemas.microsoft.com/office/drawing/2010/main">
                  <a14:imgLayer r:embed="rId3">
                    <a14:imgEffect>
                      <a14:brightnessContrast bright="-25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440120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Luke 12:15 And He said to them, "Take heed and beware of covetousness, for one's life does not consist in the abundance of the things he possesses."  </a:t>
            </a:r>
            <a:r>
              <a:rPr lang="en-US" baseline="30000" dirty="0"/>
              <a:t>16</a:t>
            </a:r>
            <a:r>
              <a:rPr lang="en-US" dirty="0"/>
              <a:t> Then He spoke a parable to them, saying: "The ground of a certain rich man yielded plentifully.  </a:t>
            </a:r>
            <a:r>
              <a:rPr lang="en-US" baseline="30000" dirty="0"/>
              <a:t>17</a:t>
            </a:r>
            <a:r>
              <a:rPr lang="en-US" dirty="0"/>
              <a:t> "And he thought within himself, saying, 'What shall I do, since I have no room to store my crops?'  </a:t>
            </a:r>
            <a:r>
              <a:rPr lang="en-US" baseline="30000" dirty="0"/>
              <a:t>18</a:t>
            </a:r>
            <a:r>
              <a:rPr lang="en-US" dirty="0"/>
              <a:t> "So he said, 'I will do this: I will pull down my barns and build greater, and there I will store all my crops and my goods.  </a:t>
            </a:r>
          </a:p>
        </p:txBody>
      </p:sp>
    </p:spTree>
    <p:extLst>
      <p:ext uri="{BB962C8B-B14F-4D97-AF65-F5344CB8AC3E}">
        <p14:creationId xmlns:p14="http://schemas.microsoft.com/office/powerpoint/2010/main" val="312539996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2">
            <a:extLst>
              <a:ext uri="{BEBA8EAE-BF5A-486C-A8C5-ECC9F3942E4B}">
                <a14:imgProps xmlns:a14="http://schemas.microsoft.com/office/drawing/2010/main">
                  <a14:imgLayer r:embed="rId3">
                    <a14:imgEffect>
                      <a14:brightnessContrast bright="-25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310854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baseline="30000" dirty="0"/>
              <a:t>19</a:t>
            </a:r>
            <a:r>
              <a:rPr lang="en-US" dirty="0"/>
              <a:t> 'And I will say to my soul, "Soul, you have many goods laid up for many years; take your ease; eat, drink, </a:t>
            </a:r>
            <a:r>
              <a:rPr lang="en-US" i="1" dirty="0"/>
              <a:t>and </a:t>
            </a:r>
            <a:r>
              <a:rPr lang="en-US" dirty="0"/>
              <a:t>be merry." '  </a:t>
            </a:r>
            <a:r>
              <a:rPr lang="en-US" baseline="30000" dirty="0"/>
              <a:t>20</a:t>
            </a:r>
            <a:r>
              <a:rPr lang="en-US" dirty="0"/>
              <a:t> "But God said to him, 'Fool! This night your soul will be required of you; then whose will those things be which you have provided?'  </a:t>
            </a:r>
            <a:r>
              <a:rPr lang="en-US" baseline="30000" dirty="0"/>
              <a:t>21</a:t>
            </a:r>
            <a:r>
              <a:rPr lang="en-US" dirty="0"/>
              <a:t> "So </a:t>
            </a:r>
            <a:r>
              <a:rPr lang="en-US" i="1" dirty="0"/>
              <a:t>is </a:t>
            </a:r>
            <a:r>
              <a:rPr lang="en-US" dirty="0"/>
              <a:t>he who lays up treasure for himself, and is not rich toward God."</a:t>
            </a:r>
            <a:endParaRPr lang="en-US" dirty="0"/>
          </a:p>
        </p:txBody>
      </p:sp>
    </p:spTree>
    <p:extLst>
      <p:ext uri="{BB962C8B-B14F-4D97-AF65-F5344CB8AC3E}">
        <p14:creationId xmlns:p14="http://schemas.microsoft.com/office/powerpoint/2010/main" val="66263873"/>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238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eaLnBrk="1" hangingPunct="1"/>
            <a:endParaRPr lang="en-US"/>
          </a:p>
        </p:txBody>
      </p:sp>
      <p:pic>
        <p:nvPicPr>
          <p:cNvPr id="2" name="Picture 2" descr="D:\2-Bible Pics-Nt\Parables &amp; Illustrations\Rich fool\the_rich_m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509" y="0"/>
            <a:ext cx="5532982" cy="6672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733906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238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eaLnBrk="1" hangingPunct="1"/>
            <a:endParaRPr lang="en-US"/>
          </a:p>
        </p:txBody>
      </p:sp>
    </p:spTree>
    <p:extLst>
      <p:ext uri="{BB962C8B-B14F-4D97-AF65-F5344CB8AC3E}">
        <p14:creationId xmlns:p14="http://schemas.microsoft.com/office/powerpoint/2010/main" val="335878686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extLst>
              <a:ext uri="{BEBA8EAE-BF5A-486C-A8C5-ECC9F3942E4B}">
                <a14:imgProps xmlns:a14="http://schemas.microsoft.com/office/drawing/2010/main">
                  <a14:imgLayer r:embed="rId3">
                    <a14:imgEffect>
                      <a14:brightnessContrast bright="-25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353943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1 Timothy 6:9 But those who desire to be rich fall into temptation and a snare, and </a:t>
            </a:r>
            <a:r>
              <a:rPr lang="en-US" i="1" dirty="0"/>
              <a:t>into </a:t>
            </a:r>
            <a:r>
              <a:rPr lang="en-US" dirty="0"/>
              <a:t>many foolish and harmful lusts which drown men in destruction and perdition.  </a:t>
            </a:r>
            <a:r>
              <a:rPr lang="en-US" baseline="30000" dirty="0"/>
              <a:t>10</a:t>
            </a:r>
            <a:r>
              <a:rPr lang="en-US" dirty="0"/>
              <a:t> For the love of money is a root of all </a:t>
            </a:r>
            <a:r>
              <a:rPr lang="en-US" i="1" dirty="0"/>
              <a:t>kinds of </a:t>
            </a:r>
            <a:r>
              <a:rPr lang="en-US" dirty="0"/>
              <a:t>evil, for which some have strayed from the faith in their greediness, and pierced themselves through with many sorrows.</a:t>
            </a:r>
          </a:p>
        </p:txBody>
      </p:sp>
    </p:spTree>
    <p:extLst>
      <p:ext uri="{BB962C8B-B14F-4D97-AF65-F5344CB8AC3E}">
        <p14:creationId xmlns:p14="http://schemas.microsoft.com/office/powerpoint/2010/main" val="324105719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extLst>
              <a:ext uri="{BEBA8EAE-BF5A-486C-A8C5-ECC9F3942E4B}">
                <a14:imgProps xmlns:a14="http://schemas.microsoft.com/office/drawing/2010/main">
                  <a14:imgLayer r:embed="rId3">
                    <a14:imgEffect>
                      <a14:brightnessContrast bright="-25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138499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Mark 14:21 … woe to that man by whom the Son of Man is betrayed! It would have been good for that man if he had never been born."</a:t>
            </a:r>
          </a:p>
        </p:txBody>
      </p:sp>
    </p:spTree>
    <p:extLst>
      <p:ext uri="{BB962C8B-B14F-4D97-AF65-F5344CB8AC3E}">
        <p14:creationId xmlns:p14="http://schemas.microsoft.com/office/powerpoint/2010/main" val="270103171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extLst>
              <a:ext uri="{BEBA8EAE-BF5A-486C-A8C5-ECC9F3942E4B}">
                <a14:imgProps xmlns:a14="http://schemas.microsoft.com/office/drawing/2010/main">
                  <a14:imgLayer r:embed="rId3">
                    <a14:imgEffect>
                      <a14:brightnessContrast bright="-25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224676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smtClean="0"/>
              <a:t>Matthew </a:t>
            </a:r>
            <a:r>
              <a:rPr lang="en-US" dirty="0"/>
              <a:t>6:24 " No one can serve two masters; for either he will hate the one and love the other, or else he will be loyal to the one and despise the other. You cannot serve God and mammon.</a:t>
            </a:r>
          </a:p>
          <a:p>
            <a:r>
              <a:rPr lang="en-US" dirty="0"/>
              <a:t> </a:t>
            </a:r>
          </a:p>
        </p:txBody>
      </p:sp>
    </p:spTree>
    <p:extLst>
      <p:ext uri="{BB962C8B-B14F-4D97-AF65-F5344CB8AC3E}">
        <p14:creationId xmlns:p14="http://schemas.microsoft.com/office/powerpoint/2010/main" val="374114761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extLst>
              <a:ext uri="{BEBA8EAE-BF5A-486C-A8C5-ECC9F3942E4B}">
                <a14:imgProps xmlns:a14="http://schemas.microsoft.com/office/drawing/2010/main">
                  <a14:imgLayer r:embed="rId3">
                    <a14:imgEffect>
                      <a14:brightnessContrast bright="-25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310854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Matthew 6:19" Do not lay up for yourselves treasures on earth, where moth and rust destroy and where thieves break in and steal;  </a:t>
            </a:r>
            <a:r>
              <a:rPr lang="en-US" baseline="30000" dirty="0"/>
              <a:t>20</a:t>
            </a:r>
            <a:r>
              <a:rPr lang="en-US" dirty="0"/>
              <a:t> "but lay up for yourselves treasures in heaven, where neither moth nor rust destroys and where thieves do not break in and steal.  </a:t>
            </a:r>
            <a:r>
              <a:rPr lang="en-US" baseline="30000" dirty="0"/>
              <a:t>21</a:t>
            </a:r>
            <a:r>
              <a:rPr lang="en-US" dirty="0"/>
              <a:t> "For where your treasure is, there your heart will be also.</a:t>
            </a:r>
          </a:p>
        </p:txBody>
      </p:sp>
    </p:spTree>
    <p:extLst>
      <p:ext uri="{BB962C8B-B14F-4D97-AF65-F5344CB8AC3E}">
        <p14:creationId xmlns:p14="http://schemas.microsoft.com/office/powerpoint/2010/main" val="366727622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extLst>
              <a:ext uri="{BEBA8EAE-BF5A-486C-A8C5-ECC9F3942E4B}">
                <a14:imgProps xmlns:a14="http://schemas.microsoft.com/office/drawing/2010/main">
                  <a14:imgLayer r:embed="rId3">
                    <a14:imgEffect>
                      <a14:brightnessContrast bright="-25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138499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Matthew 16:26 "For what profit is it to a man if he gains the whole world, and loses his own soul? Or what will a man give in exchange for his soul?  </a:t>
            </a:r>
          </a:p>
        </p:txBody>
      </p:sp>
    </p:spTree>
    <p:extLst>
      <p:ext uri="{BB962C8B-B14F-4D97-AF65-F5344CB8AC3E}">
        <p14:creationId xmlns:p14="http://schemas.microsoft.com/office/powerpoint/2010/main" val="2681119433"/>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extLst>
              <a:ext uri="{BEBA8EAE-BF5A-486C-A8C5-ECC9F3942E4B}">
                <a14:imgProps xmlns:a14="http://schemas.microsoft.com/office/drawing/2010/main">
                  <a14:imgLayer r:embed="rId3">
                    <a14:imgEffect>
                      <a14:brightnessContrast bright="-25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69386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eaLnBrk="1" hangingPunct="1"/>
            <a:r>
              <a:rPr lang="en-US" dirty="0"/>
              <a:t>Matthew 19:16 Now behold, one came and said to Him, "Good Teacher, what good thing shall I do that I may have eternal life?"  </a:t>
            </a:r>
            <a:r>
              <a:rPr lang="en-US" baseline="30000" dirty="0"/>
              <a:t>17</a:t>
            </a:r>
            <a:r>
              <a:rPr lang="en-US" dirty="0"/>
              <a:t> So He said to him, "Why do you call Me good? No one </a:t>
            </a:r>
            <a:r>
              <a:rPr lang="en-US" i="1" dirty="0"/>
              <a:t>is </a:t>
            </a:r>
            <a:r>
              <a:rPr lang="en-US" dirty="0"/>
              <a:t>good but One, </a:t>
            </a:r>
            <a:r>
              <a:rPr lang="en-US" i="1" dirty="0"/>
              <a:t>that is, </a:t>
            </a:r>
            <a:r>
              <a:rPr lang="en-US" dirty="0"/>
              <a:t>God. But if you want to enter into life, keep the commandments."  </a:t>
            </a:r>
            <a:r>
              <a:rPr lang="en-US" baseline="30000" dirty="0"/>
              <a:t>18</a:t>
            </a:r>
            <a:r>
              <a:rPr lang="en-US" dirty="0"/>
              <a:t> He said to Him, "Which ones?" Jesus said, " 'You shall not murder,' 'You shall not commit adultery,' 'You shall not steal,' 'You shall not bear false witness,'  </a:t>
            </a:r>
            <a:r>
              <a:rPr lang="en-US" baseline="30000" dirty="0"/>
              <a:t>19</a:t>
            </a:r>
            <a:r>
              <a:rPr lang="en-US" dirty="0"/>
              <a:t> 'Honor your father and </a:t>
            </a:r>
            <a:r>
              <a:rPr lang="en-US" i="1" dirty="0"/>
              <a:t>your </a:t>
            </a:r>
            <a:r>
              <a:rPr lang="en-US" dirty="0"/>
              <a:t>mother,' and, 'You shall love your neighbor as yourself.' "  </a:t>
            </a:r>
            <a:r>
              <a:rPr lang="en-US" baseline="30000" dirty="0"/>
              <a:t>20</a:t>
            </a:r>
            <a:r>
              <a:rPr lang="en-US" dirty="0"/>
              <a:t> The young man said to Him, "All these things I have kept from my youth. What do I still lack</a:t>
            </a:r>
            <a:r>
              <a:rPr lang="en-US" dirty="0" smtClean="0"/>
              <a:t>?"</a:t>
            </a:r>
            <a:endParaRPr lang="en-US" dirty="0"/>
          </a:p>
        </p:txBody>
      </p:sp>
    </p:spTree>
    <p:extLst>
      <p:ext uri="{BB962C8B-B14F-4D97-AF65-F5344CB8AC3E}">
        <p14:creationId xmlns:p14="http://schemas.microsoft.com/office/powerpoint/2010/main" val="24848754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ahoma"/>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bg1"/>
            </a:solidFill>
            <a:effectLst/>
            <a:latin typeface="Tahoma"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bg1"/>
            </a:solidFill>
            <a:effectLst/>
            <a:latin typeface="Tahoma"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2624</TotalTime>
  <Words>2296</Words>
  <Application>Microsoft Office PowerPoint</Application>
  <PresentationFormat>On-screen Show (4:3)</PresentationFormat>
  <Paragraphs>43</Paragraphs>
  <Slides>39</Slides>
  <Notes>0</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vvvv</dc:creator>
  <cp:lastModifiedBy>cougan c</cp:lastModifiedBy>
  <cp:revision>59</cp:revision>
  <dcterms:created xsi:type="dcterms:W3CDTF">2006-12-19T00:50:39Z</dcterms:created>
  <dcterms:modified xsi:type="dcterms:W3CDTF">2013-09-29T04:28:17Z</dcterms:modified>
</cp:coreProperties>
</file>